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5" r:id="rId2"/>
    <p:sldId id="264" r:id="rId3"/>
    <p:sldId id="271" r:id="rId4"/>
    <p:sldId id="257" r:id="rId5"/>
    <p:sldId id="268" r:id="rId6"/>
    <p:sldId id="266" r:id="rId7"/>
    <p:sldId id="267" r:id="rId8"/>
    <p:sldId id="269" r:id="rId9"/>
    <p:sldId id="270" r:id="rId10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C465DE90-C1C5-44DB-98BB-CD31B9411500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E6C6793-6BFC-426B-ACF8-B2CF9E8E9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774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0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8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4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7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8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3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3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1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1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4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8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CFA3-E333-458C-A4FC-A7EDEC402656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7470-B5A8-4014-B28A-E50DB56E3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2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s.ro/" TargetMode="External"/><Relationship Id="rId2" Type="http://schemas.openxmlformats.org/officeDocument/2006/relationships/hyperlink" Target="mailto:zsolt.csengeri@ages.r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facebook.com/heysatuma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5241926"/>
            <a:ext cx="10998200" cy="1325563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    	Satu </a:t>
            </a:r>
            <a:r>
              <a:rPr lang="hu-HU" sz="2400" b="1" dirty="0" err="1" smtClean="0">
                <a:solidFill>
                  <a:schemeClr val="accent1">
                    <a:lumMod val="50000"/>
                  </a:schemeClr>
                </a:solidFill>
              </a:rPr>
              <a:t>Mare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		       	Szabolcs – Szatmár - Bereg</a:t>
            </a:r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________________________________________________________________________</a:t>
            </a:r>
            <a:b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			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28 </a:t>
            </a:r>
            <a:r>
              <a:rPr lang="hu-HU" sz="2800" b="1" dirty="0" err="1" smtClean="0">
                <a:solidFill>
                  <a:schemeClr val="accent1">
                    <a:lumMod val="50000"/>
                  </a:schemeClr>
                </a:solidFill>
              </a:rPr>
              <a:t>Noiembrie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, 2019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en-GB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8" y="118532"/>
            <a:ext cx="4903259" cy="4903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-13846"/>
            <a:ext cx="5035638" cy="503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09" y="0"/>
            <a:ext cx="1183758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87" y="1063128"/>
            <a:ext cx="11334304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 smtClean="0"/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HEY!</a:t>
            </a:r>
            <a:r>
              <a:rPr lang="ro-RO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o-RO" sz="3600" b="1" dirty="0" err="1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ro-RO" sz="2400" b="1" dirty="0" err="1" smtClean="0">
                <a:solidFill>
                  <a:schemeClr val="accent1">
                    <a:lumMod val="50000"/>
                  </a:schemeClr>
                </a:solidFill>
              </a:rPr>
              <a:t>elping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sz="2400" b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sz="3600" b="1" dirty="0" err="1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ro-RO" sz="2400" b="1" dirty="0" err="1" smtClean="0">
                <a:solidFill>
                  <a:schemeClr val="accent1">
                    <a:lumMod val="50000"/>
                  </a:schemeClr>
                </a:solidFill>
              </a:rPr>
              <a:t>mployment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ro-RO" sz="3600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outh</a:t>
            </a:r>
            <a:endParaRPr lang="ro-RO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solidFill>
                  <a:srgbClr val="CC00CC"/>
                </a:solidFill>
              </a:rPr>
              <a:t>Titlu</a:t>
            </a:r>
            <a:r>
              <a:rPr lang="en-US" sz="2200" dirty="0" smtClean="0">
                <a:solidFill>
                  <a:srgbClr val="CC00CC"/>
                </a:solidFill>
              </a:rPr>
              <a:t> </a:t>
            </a:r>
            <a:r>
              <a:rPr lang="en-US" sz="2200" dirty="0" err="1" smtClean="0">
                <a:solidFill>
                  <a:srgbClr val="CC00CC"/>
                </a:solidFill>
              </a:rPr>
              <a:t>proiect</a:t>
            </a:r>
            <a:r>
              <a:rPr lang="en-US" sz="2200" dirty="0" smtClean="0">
                <a:solidFill>
                  <a:srgbClr val="CC00CC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CC00CC"/>
                </a:solidFill>
              </a:rPr>
              <a:t>Sprijinirea</a:t>
            </a:r>
            <a:r>
              <a:rPr lang="en-US" sz="2200" b="1" dirty="0" smtClean="0">
                <a:solidFill>
                  <a:srgbClr val="CC00CC"/>
                </a:solidFill>
              </a:rPr>
              <a:t> </a:t>
            </a:r>
            <a:r>
              <a:rPr lang="en-US" sz="2200" b="1" dirty="0" err="1" smtClean="0">
                <a:solidFill>
                  <a:srgbClr val="CC00CC"/>
                </a:solidFill>
              </a:rPr>
              <a:t>anga</a:t>
            </a:r>
            <a:r>
              <a:rPr lang="ro-RO" sz="2200" b="1" dirty="0" err="1" smtClean="0">
                <a:solidFill>
                  <a:srgbClr val="CC00CC"/>
                </a:solidFill>
              </a:rPr>
              <a:t>jă</a:t>
            </a:r>
            <a:r>
              <a:rPr lang="en-US" sz="2200" b="1" dirty="0" err="1" smtClean="0">
                <a:solidFill>
                  <a:srgbClr val="CC00CC"/>
                </a:solidFill>
              </a:rPr>
              <a:t>rii</a:t>
            </a:r>
            <a:r>
              <a:rPr lang="en-US" sz="2200" b="1" dirty="0" smtClean="0">
                <a:solidFill>
                  <a:srgbClr val="CC00CC"/>
                </a:solidFill>
              </a:rPr>
              <a:t> </a:t>
            </a:r>
            <a:r>
              <a:rPr lang="en-US" sz="2200" b="1" dirty="0" err="1" smtClean="0">
                <a:solidFill>
                  <a:srgbClr val="CC00CC"/>
                </a:solidFill>
              </a:rPr>
              <a:t>tinerilor</a:t>
            </a:r>
            <a:r>
              <a:rPr lang="en-US" sz="2200" b="1" dirty="0" smtClean="0">
                <a:solidFill>
                  <a:srgbClr val="CC00CC"/>
                </a:solidFill>
              </a:rPr>
              <a:t> din </a:t>
            </a:r>
            <a:r>
              <a:rPr lang="en-US" sz="2200" b="1" dirty="0" err="1" smtClean="0">
                <a:solidFill>
                  <a:srgbClr val="CC00CC"/>
                </a:solidFill>
              </a:rPr>
              <a:t>jude</a:t>
            </a:r>
            <a:r>
              <a:rPr lang="ro-RO" sz="2200" b="1" dirty="0" smtClean="0">
                <a:solidFill>
                  <a:srgbClr val="CC00CC"/>
                </a:solidFill>
              </a:rPr>
              <a:t>ț</a:t>
            </a:r>
            <a:r>
              <a:rPr lang="en-US" sz="2200" b="1" dirty="0" err="1" smtClean="0">
                <a:solidFill>
                  <a:srgbClr val="CC00CC"/>
                </a:solidFill>
              </a:rPr>
              <a:t>ele</a:t>
            </a:r>
            <a:r>
              <a:rPr lang="en-US" sz="2200" b="1" dirty="0" smtClean="0">
                <a:solidFill>
                  <a:srgbClr val="CC00CC"/>
                </a:solidFill>
              </a:rPr>
              <a:t> </a:t>
            </a:r>
            <a:r>
              <a:rPr lang="en-US" sz="2200" b="1" dirty="0" err="1" smtClean="0">
                <a:solidFill>
                  <a:srgbClr val="CC00CC"/>
                </a:solidFill>
              </a:rPr>
              <a:t>Satu</a:t>
            </a:r>
            <a:r>
              <a:rPr lang="en-US" sz="2200" b="1" dirty="0" smtClean="0">
                <a:solidFill>
                  <a:srgbClr val="CC00CC"/>
                </a:solidFill>
              </a:rPr>
              <a:t> </a:t>
            </a:r>
            <a:r>
              <a:rPr lang="ro-RO" sz="2200" b="1" dirty="0" smtClean="0">
                <a:solidFill>
                  <a:srgbClr val="CC00CC"/>
                </a:solidFill>
              </a:rPr>
              <a:t>M</a:t>
            </a:r>
            <a:r>
              <a:rPr lang="en-US" sz="2200" b="1" dirty="0" smtClean="0">
                <a:solidFill>
                  <a:srgbClr val="CC00CC"/>
                </a:solidFill>
              </a:rPr>
              <a:t>are </a:t>
            </a:r>
            <a:r>
              <a:rPr lang="ro-RO" sz="2200" b="1" dirty="0" smtClean="0">
                <a:solidFill>
                  <a:srgbClr val="CC00CC"/>
                </a:solidFill>
              </a:rPr>
              <a:t> (RO) și</a:t>
            </a:r>
            <a:r>
              <a:rPr lang="en-US" sz="2200" b="1" dirty="0" smtClean="0">
                <a:solidFill>
                  <a:srgbClr val="CC00CC"/>
                </a:solidFill>
              </a:rPr>
              <a:t> </a:t>
            </a:r>
            <a:r>
              <a:rPr lang="en-US" sz="2200" b="1" dirty="0" err="1" smtClean="0">
                <a:solidFill>
                  <a:srgbClr val="CC00CC"/>
                </a:solidFill>
              </a:rPr>
              <a:t>Szabolcs</a:t>
            </a:r>
            <a:r>
              <a:rPr lang="en-US" sz="2200" b="1" dirty="0" smtClean="0">
                <a:solidFill>
                  <a:srgbClr val="CC00CC"/>
                </a:solidFill>
              </a:rPr>
              <a:t> – </a:t>
            </a:r>
            <a:r>
              <a:rPr lang="en-US" sz="2200" b="1" dirty="0" err="1" smtClean="0">
                <a:solidFill>
                  <a:srgbClr val="CC00CC"/>
                </a:solidFill>
              </a:rPr>
              <a:t>Szatmar</a:t>
            </a:r>
            <a:r>
              <a:rPr lang="en-US" sz="2200" b="1" dirty="0" smtClean="0">
                <a:solidFill>
                  <a:srgbClr val="CC00CC"/>
                </a:solidFill>
              </a:rPr>
              <a:t> – </a:t>
            </a:r>
            <a:r>
              <a:rPr lang="en-US" sz="2200" b="1" dirty="0" err="1" smtClean="0">
                <a:solidFill>
                  <a:srgbClr val="CC00CC"/>
                </a:solidFill>
              </a:rPr>
              <a:t>Bereg</a:t>
            </a:r>
            <a:r>
              <a:rPr lang="en-US" sz="2200" b="1" dirty="0" smtClean="0">
                <a:solidFill>
                  <a:srgbClr val="CC00CC"/>
                </a:solidFill>
              </a:rPr>
              <a:t> (HU)</a:t>
            </a:r>
          </a:p>
          <a:p>
            <a:pPr>
              <a:lnSpc>
                <a:spcPct val="150000"/>
              </a:lnSpc>
            </a:pPr>
            <a:endParaRPr lang="ro-RO" sz="700" dirty="0" smtClean="0"/>
          </a:p>
          <a:p>
            <a:pPr>
              <a:lnSpc>
                <a:spcPct val="150000"/>
              </a:lnSpc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Parteneri:</a:t>
            </a:r>
          </a:p>
          <a:p>
            <a:pPr>
              <a:lnSpc>
                <a:spcPct val="150000"/>
              </a:lnSpc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Asociația AGES – Satu Mare, România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</a:rPr>
              <a:t>Ötlet a Vidékért Egyesület – Ópályi, 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</a:rPr>
              <a:t>Ungaria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hu-HU" sz="1100" dirty="0" smtClean="0"/>
          </a:p>
          <a:p>
            <a:pPr>
              <a:lnSpc>
                <a:spcPct val="150000"/>
              </a:lnSpc>
            </a:pPr>
            <a:r>
              <a:rPr lang="hu-HU" sz="2000" b="1" dirty="0" err="1" smtClean="0"/>
              <a:t>Perioada</a:t>
            </a:r>
            <a:r>
              <a:rPr lang="hu-HU" sz="2000" b="1" dirty="0" smtClean="0"/>
              <a:t> de </a:t>
            </a:r>
            <a:r>
              <a:rPr lang="hu-HU" sz="2000" b="1" dirty="0" err="1" smtClean="0"/>
              <a:t>derulare</a:t>
            </a:r>
            <a:r>
              <a:rPr lang="hu-HU" sz="2000" b="1" dirty="0" smtClean="0"/>
              <a:t> a </a:t>
            </a:r>
            <a:r>
              <a:rPr lang="hu-HU" sz="2000" b="1" dirty="0" err="1" smtClean="0"/>
              <a:t>proiectului</a:t>
            </a:r>
            <a:r>
              <a:rPr lang="en-US" sz="2000" b="1" dirty="0" smtClean="0"/>
              <a:t>: 2019.03.01</a:t>
            </a:r>
            <a:r>
              <a:rPr lang="hu-HU" sz="2000" b="1" dirty="0" smtClean="0"/>
              <a:t> - </a:t>
            </a:r>
            <a:r>
              <a:rPr lang="en-US" sz="2000" b="1" dirty="0" smtClean="0"/>
              <a:t>2021.08.31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286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420637"/>
            <a:ext cx="1154617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CC00CC"/>
                </a:solidFill>
              </a:rPr>
              <a:t>CONDIȚII, PROBLEME ȘI NEVOI:</a:t>
            </a:r>
            <a:endParaRPr lang="ro-RO" sz="2400" b="1" dirty="0" smtClean="0">
              <a:solidFill>
                <a:srgbClr val="CC00CC"/>
              </a:solidFill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/>
            </a:pP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Situația pieței muncii: 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</a:rPr>
              <a:t>lipsa acută a forței de muncă</a:t>
            </a: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 startAt="2"/>
            </a:pP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Concentrarea activităților economice în jurul orașelor mari</a:t>
            </a:r>
            <a:endParaRPr lang="ro-RO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Tx/>
              <a:buAutoNum type="arabicParenBoth" startAt="3"/>
            </a:pP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Lipsa de armonizare între oferta educațională și nevoile pieței muncii</a:t>
            </a:r>
          </a:p>
          <a:p>
            <a:pPr marL="457200" indent="-457200" algn="just">
              <a:buAutoNum type="arabicParenBoth" startAt="3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 startAt="3"/>
            </a:pP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Nivel scăzut al pregătirii tinerilor dezavantajați 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</a:rPr>
              <a:t>în momentul intrării pe piața forței de muncă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 algn="just">
              <a:buFontTx/>
              <a:buChar char="-"/>
            </a:pP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ipsei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unei calificări profesionale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sau a competenței pentru a permite angajarea pe posturi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calificat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</a:p>
          <a:p>
            <a:pPr marL="800100" lvl="1" indent="-342900" algn="just">
              <a:buFontTx/>
              <a:buChar char="-"/>
            </a:pP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Lipsa 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de informații și abilități </a:t>
            </a:r>
            <a:r>
              <a:rPr lang="ro-RO" sz="2400" dirty="0">
                <a:solidFill>
                  <a:schemeClr val="accent1">
                    <a:lumMod val="50000"/>
                  </a:schemeClr>
                </a:solidFill>
              </a:rPr>
              <a:t>necesare pentru găsirea unui loc de 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</a:rPr>
              <a:t>muncă</a:t>
            </a:r>
          </a:p>
          <a:p>
            <a:pPr marL="800100" lvl="1" indent="-342900" algn="just">
              <a:buFontTx/>
              <a:buChar char="-"/>
            </a:pP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Lipsa 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unei experiențe profesionale 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minimale 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sau lipsa de </a:t>
            </a:r>
            <a:r>
              <a:rPr lang="ro-RO" sz="2400" b="1">
                <a:solidFill>
                  <a:schemeClr val="accent1">
                    <a:lumMod val="50000"/>
                  </a:schemeClr>
                </a:solidFill>
              </a:rPr>
              <a:t>abilități </a:t>
            </a:r>
            <a:r>
              <a:rPr lang="ro-RO" sz="2400" b="1" smtClean="0">
                <a:solidFill>
                  <a:schemeClr val="accent1">
                    <a:lumMod val="50000"/>
                  </a:schemeClr>
                </a:solidFill>
              </a:rPr>
              <a:t>practice</a:t>
            </a:r>
          </a:p>
          <a:p>
            <a:pPr marL="800100" lvl="1" indent="-342900" algn="just">
              <a:buFontTx/>
              <a:buChar char="-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 startAt="3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 startAt="3"/>
            </a:pPr>
            <a:endParaRPr lang="ro-RO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11" y="-203200"/>
            <a:ext cx="2489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420637"/>
            <a:ext cx="1154617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CC00CC"/>
                </a:solidFill>
              </a:rPr>
              <a:t>SCOPUL ȘI OBIECTIVELE PROIECULUI:</a:t>
            </a: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Promovarea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ocupării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forței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muncă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durabile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calitate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persoanelor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care se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confruntă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cu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dezavantaje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multiple </a:t>
            </a:r>
            <a:endParaRPr lang="ro-RO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în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județele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Satu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Mare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Szabolcs-Szatmár-Bereg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prin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o-RO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/>
            </a:pPr>
            <a:r>
              <a:rPr lang="ro-RO" sz="2400" b="1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ealizarea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unei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cercetari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piața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muncii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dezvoltarea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unei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strategii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privind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accesibilitatea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transfrontalieră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angajare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cu accent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tineri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alte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grupuri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vulnerabile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 startAt="2"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sprijin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profesional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oferit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pentru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cel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puțin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200 de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tineri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constând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în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orientarea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în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carieră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formare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profesională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informare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consiliere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precum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prin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sprijinirea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antreprenoriatului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o-RO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AutoNum type="arabicParenBoth" startAt="3"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facilitarea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participării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angajatorilor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potențialilor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angajați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oportunitățile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învățare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angajare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cum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fi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stagii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târguri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locuri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muncă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conexiune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on-line, de-a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lungul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 30 de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luni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la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implementarea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proiectului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o-RO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11" y="-203200"/>
            <a:ext cx="2489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287" y="420637"/>
            <a:ext cx="1091902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CC"/>
                </a:solidFill>
              </a:rPr>
              <a:t>PROFIL </a:t>
            </a:r>
            <a:r>
              <a:rPr lang="en-US" sz="2400" b="1" dirty="0">
                <a:solidFill>
                  <a:srgbClr val="CC00CC"/>
                </a:solidFill>
              </a:rPr>
              <a:t>TINERI DEZAVANTAJAȚI CU VÂRSTE ÎNTRE 17 ȘI 35 DE ANI</a:t>
            </a:r>
          </a:p>
          <a:p>
            <a:endParaRPr lang="ro-RO" sz="2000" b="1" dirty="0" smtClean="0">
              <a:solidFill>
                <a:srgbClr val="70AD47">
                  <a:lumMod val="75000"/>
                </a:srgbClr>
              </a:solidFill>
            </a:endParaRPr>
          </a:p>
          <a:p>
            <a:endParaRPr lang="ro-RO" sz="2000" b="1" dirty="0" smtClean="0">
              <a:solidFill>
                <a:srgbClr val="70AD47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	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provin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din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mediul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rural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sau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din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orașe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mici</a:t>
            </a: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	au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terminat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mai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puțin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de 8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clase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fac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parte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dintr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-o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familie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cu 3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sau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mai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mulți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copii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sunt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părinți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care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își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cresc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singuri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copilul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/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copiii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aparțin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minorității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roma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o-RO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vorbesc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limba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română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cu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dificultate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sau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nu o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vorbesc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deloc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b="1" dirty="0" smtClean="0">
              <a:solidFill>
                <a:srgbClr val="70AD47">
                  <a:lumMod val="75000"/>
                </a:srgb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11" y="-203200"/>
            <a:ext cx="2489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420637"/>
            <a:ext cx="115461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CC00CC"/>
                </a:solidFill>
              </a:rPr>
              <a:t>ACTIVITĂȚI PROPUSE pentru atingerea obiectivelor (1):</a:t>
            </a:r>
          </a:p>
          <a:p>
            <a:endParaRPr lang="en-US" sz="2000" b="1" dirty="0" smtClean="0">
              <a:solidFill>
                <a:srgbClr val="70AD47">
                  <a:lumMod val="75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Studiu comparativ în cele două județe țintă privind piața muncii:</a:t>
            </a:r>
          </a:p>
          <a:p>
            <a:pPr algn="just"/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    cererea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și oferta, nevoi și comportamente care influențează </a:t>
            </a:r>
            <a:endParaRPr lang="ro-RO" sz="2400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just"/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   angajarea tinerilor, etc.;</a:t>
            </a:r>
          </a:p>
          <a:p>
            <a:pPr algn="just"/>
            <a:endParaRPr lang="ro-RO" sz="24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Dezvoltarea participativă </a:t>
            </a:r>
            <a:r>
              <a:rPr lang="ro-RO" sz="2400" b="1" dirty="0">
                <a:solidFill>
                  <a:srgbClr val="5B9BD5">
                    <a:lumMod val="50000"/>
                  </a:srgbClr>
                </a:solidFill>
              </a:rPr>
              <a:t>a unei strategii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a celor două județe transfrontaliere, privind ocuparea forței de muncă, cu accent asupra tinerilor și grupurilor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vulnerabile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;</a:t>
            </a:r>
            <a:endParaRPr lang="ro-RO" sz="2400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just"/>
            <a:endParaRPr lang="ro-RO" sz="2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5B9BD5">
                    <a:lumMod val="50000"/>
                  </a:srgbClr>
                </a:solidFill>
              </a:rPr>
              <a:t>Organizarea </a:t>
            </a:r>
            <a:r>
              <a:rPr lang="it-IT" sz="2400" b="1" dirty="0">
                <a:solidFill>
                  <a:srgbClr val="5B9BD5">
                    <a:lumMod val="50000"/>
                  </a:srgbClr>
                </a:solidFill>
              </a:rPr>
              <a:t>a 16 workshop-uri pentru dezvoltarea carierei profesionale a </a:t>
            </a:r>
            <a:r>
              <a:rPr lang="it-IT" sz="2400" b="1" dirty="0" smtClean="0">
                <a:solidFill>
                  <a:srgbClr val="5B9BD5">
                    <a:lumMod val="50000"/>
                  </a:srgbClr>
                </a:solidFill>
              </a:rPr>
              <a:t>tinerilor</a:t>
            </a: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;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</a:p>
          <a:p>
            <a:pPr marL="342900" indent="-342900" algn="just">
              <a:buFontTx/>
              <a:buChar char="-"/>
            </a:pPr>
            <a:endParaRPr lang="ro-RO" sz="2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5B9BD5">
                    <a:lumMod val="50000"/>
                  </a:srgbClr>
                </a:solidFill>
              </a:rPr>
              <a:t>Întâlniri </a:t>
            </a:r>
            <a:r>
              <a:rPr lang="it-IT" sz="2400" b="1" dirty="0">
                <a:solidFill>
                  <a:srgbClr val="5B9BD5">
                    <a:lumMod val="50000"/>
                  </a:srgbClr>
                </a:solidFill>
              </a:rPr>
              <a:t>individuale de consiliere, orientare profesională și dezvoltare a </a:t>
            </a:r>
            <a:r>
              <a:rPr lang="it-IT" sz="2400" b="1" dirty="0" smtClean="0">
                <a:solidFill>
                  <a:srgbClr val="5B9BD5">
                    <a:lumMod val="50000"/>
                  </a:srgbClr>
                </a:solidFill>
              </a:rPr>
              <a:t>carierei</a:t>
            </a: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o-RO" sz="2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Facilitarea </a:t>
            </a:r>
            <a:r>
              <a:rPr lang="ro-RO" sz="2400" b="1" dirty="0">
                <a:solidFill>
                  <a:srgbClr val="5B9BD5">
                    <a:lumMod val="50000"/>
                  </a:srgbClr>
                </a:solidFill>
              </a:rPr>
              <a:t>participării la cursurile de pregătire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în conducerea autovehiculelor a 30 de tineri și obținerea unui permis de conducere - categoria B și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CE;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11" y="-203200"/>
            <a:ext cx="2489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" y="420637"/>
            <a:ext cx="1154617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CC00CC"/>
                </a:solidFill>
              </a:rPr>
              <a:t>ACTIVITĂȚI PROPUSE pentru atingerea obiectivelor (2):</a:t>
            </a:r>
          </a:p>
          <a:p>
            <a:endParaRPr lang="en-US" sz="2000" b="1" dirty="0" smtClean="0">
              <a:solidFill>
                <a:srgbClr val="70AD47">
                  <a:lumMod val="75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endParaRPr lang="ro-RO" sz="36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Organizarea </a:t>
            </a:r>
            <a:r>
              <a:rPr lang="ro-RO" sz="2400" b="1" dirty="0">
                <a:solidFill>
                  <a:srgbClr val="5B9BD5">
                    <a:lumMod val="50000"/>
                  </a:srgbClr>
                </a:solidFill>
              </a:rPr>
              <a:t>unor cursuri de </a:t>
            </a:r>
            <a:r>
              <a:rPr lang="ro-RO" sz="2400" b="1" dirty="0" err="1">
                <a:solidFill>
                  <a:srgbClr val="5B9BD5">
                    <a:lumMod val="50000"/>
                  </a:srgbClr>
                </a:solidFill>
              </a:rPr>
              <a:t>antreprenoriat</a:t>
            </a:r>
            <a:r>
              <a:rPr lang="ro-RO" sz="2400" b="1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pentru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30 de tineri, </a:t>
            </a:r>
            <a:endParaRPr lang="ro-RO" sz="2400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just"/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      prin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care vor dobândi cunoștințe și abilități de bază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privind </a:t>
            </a:r>
            <a:r>
              <a:rPr lang="ro-RO" sz="2400" dirty="0" err="1" smtClean="0">
                <a:solidFill>
                  <a:srgbClr val="5B9BD5">
                    <a:lumMod val="50000"/>
                  </a:srgbClr>
                </a:solidFill>
              </a:rPr>
              <a:t>antreprenoriatul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o-RO" sz="2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5B9BD5">
                    <a:lumMod val="50000"/>
                  </a:srgbClr>
                </a:solidFill>
              </a:rPr>
              <a:t>Coaching </a:t>
            </a:r>
            <a:r>
              <a:rPr lang="it-IT" sz="2400" b="1" dirty="0">
                <a:solidFill>
                  <a:srgbClr val="5B9BD5">
                    <a:lumMod val="50000"/>
                  </a:srgbClr>
                </a:solidFill>
              </a:rPr>
              <a:t>și mentorat personalizat </a:t>
            </a:r>
            <a:r>
              <a:rPr lang="it-IT" sz="2400" dirty="0">
                <a:solidFill>
                  <a:srgbClr val="5B9BD5">
                    <a:lumMod val="50000"/>
                  </a:srgbClr>
                </a:solidFill>
              </a:rPr>
              <a:t>pentru dezvoltarea unor afaceri </a:t>
            </a:r>
            <a:r>
              <a:rPr lang="it-IT" sz="2400" dirty="0" smtClean="0">
                <a:solidFill>
                  <a:srgbClr val="5B9BD5">
                    <a:lumMod val="50000"/>
                  </a:srgbClr>
                </a:solidFill>
              </a:rPr>
              <a:t>mici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o-RO" sz="2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dirty="0" smtClean="0">
                <a:solidFill>
                  <a:srgbClr val="5B9BD5">
                    <a:lumMod val="50000"/>
                  </a:srgbClr>
                </a:solidFill>
              </a:rPr>
              <a:t>Organizarea </a:t>
            </a:r>
            <a:r>
              <a:rPr lang="it-IT" sz="2400" b="1" dirty="0">
                <a:solidFill>
                  <a:srgbClr val="5B9BD5">
                    <a:lumMod val="50000"/>
                  </a:srgbClr>
                </a:solidFill>
              </a:rPr>
              <a:t>unor internship-uri </a:t>
            </a:r>
            <a:r>
              <a:rPr lang="it-IT" sz="2400" dirty="0">
                <a:solidFill>
                  <a:srgbClr val="5B9BD5">
                    <a:lumMod val="50000"/>
                  </a:srgbClr>
                </a:solidFill>
              </a:rPr>
              <a:t>la firmele </a:t>
            </a:r>
            <a:r>
              <a:rPr lang="it-IT" sz="2400" dirty="0" smtClean="0">
                <a:solidFill>
                  <a:srgbClr val="5B9BD5">
                    <a:lumMod val="50000"/>
                  </a:srgbClr>
                </a:solidFill>
              </a:rPr>
              <a:t>locale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o-RO" sz="2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o-RO" sz="2400" b="1" dirty="0" smtClean="0">
                <a:solidFill>
                  <a:srgbClr val="5B9BD5">
                    <a:lumMod val="50000"/>
                  </a:srgbClr>
                </a:solidFill>
              </a:rPr>
              <a:t>Organizarea </a:t>
            </a:r>
            <a:r>
              <a:rPr lang="ro-RO" sz="2400" b="1" dirty="0">
                <a:solidFill>
                  <a:srgbClr val="5B9BD5">
                    <a:lumMod val="50000"/>
                  </a:srgbClr>
                </a:solidFill>
              </a:rPr>
              <a:t>a 2 târguri de locuri de muncă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, câte unul în fiecare județ implicat în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proiect;</a:t>
            </a:r>
          </a:p>
          <a:p>
            <a:pPr marL="342900" indent="-342900" algn="just">
              <a:buFontTx/>
              <a:buChar char="-"/>
            </a:pPr>
            <a:endParaRPr lang="ro-RO" sz="24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Crearea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și întreținerea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unui </a:t>
            </a:r>
            <a:r>
              <a:rPr lang="ro-RO" sz="2400" b="1" dirty="0" smtClean="0">
                <a:solidFill>
                  <a:srgbClr val="CC00CC"/>
                </a:solidFill>
              </a:rPr>
              <a:t>instrument electronic local </a:t>
            </a:r>
            <a:r>
              <a:rPr lang="ro-RO" sz="2400" b="1" dirty="0">
                <a:solidFill>
                  <a:srgbClr val="CC00CC"/>
                </a:solidFill>
              </a:rPr>
              <a:t>(platformă</a:t>
            </a:r>
            <a:r>
              <a:rPr lang="ro-RO" sz="2400" b="1" dirty="0" smtClean="0">
                <a:solidFill>
                  <a:srgbClr val="CC00CC"/>
                </a:solidFill>
              </a:rPr>
              <a:t>)</a:t>
            </a:r>
            <a:r>
              <a:rPr lang="ro-RO" sz="2400" dirty="0" smtClean="0">
                <a:solidFill>
                  <a:srgbClr val="CC00CC"/>
                </a:solidFill>
              </a:rPr>
              <a:t>,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în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limba română și maghiară,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pentru facilitatea accesului la locurile </a:t>
            </a:r>
            <a:r>
              <a:rPr lang="ro-RO" sz="2400" dirty="0">
                <a:solidFill>
                  <a:srgbClr val="5B9BD5">
                    <a:lumMod val="50000"/>
                  </a:srgbClr>
                </a:solidFill>
              </a:rPr>
              <a:t>de muncă </a:t>
            </a:r>
            <a:r>
              <a:rPr lang="ro-RO" sz="2400" dirty="0" smtClean="0">
                <a:solidFill>
                  <a:srgbClr val="5B9BD5">
                    <a:lumMod val="50000"/>
                  </a:srgbClr>
                </a:solidFill>
              </a:rPr>
              <a:t>existente la nivel local.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111" y="-203200"/>
            <a:ext cx="2489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1896" y="1021832"/>
            <a:ext cx="10446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Activități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Tabel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Gantt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70701"/>
              </p:ext>
            </p:extLst>
          </p:nvPr>
        </p:nvGraphicFramePr>
        <p:xfrm>
          <a:off x="599567" y="1442694"/>
          <a:ext cx="10869562" cy="4361280"/>
        </p:xfrm>
        <a:graphic>
          <a:graphicData uri="http://schemas.openxmlformats.org/drawingml/2006/table">
            <a:tbl>
              <a:tblPr/>
              <a:tblGrid>
                <a:gridCol w="1133635"/>
                <a:gridCol w="326754"/>
                <a:gridCol w="326754"/>
                <a:gridCol w="326754"/>
                <a:gridCol w="326754"/>
                <a:gridCol w="326754"/>
                <a:gridCol w="326754"/>
                <a:gridCol w="326754"/>
                <a:gridCol w="326754"/>
                <a:gridCol w="326754"/>
                <a:gridCol w="340091"/>
                <a:gridCol w="340091"/>
                <a:gridCol w="340091"/>
                <a:gridCol w="326754"/>
                <a:gridCol w="326754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  <a:gridCol w="320085"/>
              </a:tblGrid>
              <a:tr h="11661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1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T1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months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A.T1.1 - Developing RESEARCH on labour market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18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A.T1.2 - Developing a STRATEGY 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T2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months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A.T2.1 - Workshops on career orientation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A.T2.2 - One-to-one guidance meetings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85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A.T2.3 - Professional training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T3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months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A.T3.1 - Basic training on entrepreneurship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4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A.T3.2 - Couching and mentorship for developing small bussiness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418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A.T3.3 - Exchange of experience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6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T4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months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2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A.T4.1 - Informing and counseling meetings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689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A.T4.2 - Guided interships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1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A.T4.3 - Jointly organized JOB FAIRS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84"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A.T4.4 - Development and promotion of employment opportunities e-platform and newsletter</a:t>
                      </a:r>
                    </a:p>
                  </a:txBody>
                  <a:tcPr marL="3389" marR="3389" marT="3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6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89" marR="3389" marT="3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0" y="19536"/>
            <a:ext cx="12211269" cy="7078509"/>
            <a:chOff x="0" y="19536"/>
            <a:chExt cx="12211269" cy="707850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88" y="108273"/>
              <a:ext cx="2701068" cy="68540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7485" y="6344023"/>
              <a:ext cx="2820033" cy="182522"/>
            </a:xfrm>
            <a:prstGeom prst="rect">
              <a:avLst/>
            </a:prstGeom>
          </p:spPr>
        </p:pic>
        <p:pic>
          <p:nvPicPr>
            <p:cNvPr id="8" name="Picture 7" descr="Logo AGES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88" y="6280800"/>
              <a:ext cx="1307465" cy="4914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5046176" y="6471166"/>
              <a:ext cx="2561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rgbClr val="003399"/>
                  </a:solidFill>
                  <a:effectLst/>
                  <a:latin typeface="Montserrat Light"/>
                  <a:ea typeface="Times New Roman" panose="02020603050405020304" pitchFamily="18" charset="0"/>
                  <a:cs typeface="Times New Roman" panose="02020603050405020304" pitchFamily="18" charset="0"/>
                </a:rPr>
                <a:t>www.interreg-rohu.eu</a:t>
              </a:r>
              <a:endParaRPr lang="en-US" dirty="0"/>
            </a:p>
          </p:txBody>
        </p:sp>
        <p:pic>
          <p:nvPicPr>
            <p:cNvPr id="10" name="Picture 9" descr="dd788955-bc40-4fcf-bccd-c8a73fa045f7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7050" y="5955045"/>
              <a:ext cx="1143000" cy="114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1995" y="72876"/>
              <a:ext cx="809625" cy="7378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6131" y="19536"/>
              <a:ext cx="1440180" cy="844550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0" y="6166131"/>
              <a:ext cx="12192000" cy="26822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269" y="854882"/>
              <a:ext cx="12192000" cy="26822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99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20" y="5159229"/>
            <a:ext cx="10998200" cy="847288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    	Satu </a:t>
            </a:r>
            <a:r>
              <a:rPr lang="hu-HU" sz="2400" b="1" dirty="0" err="1" smtClean="0">
                <a:solidFill>
                  <a:schemeClr val="accent1">
                    <a:lumMod val="50000"/>
                  </a:schemeClr>
                </a:solidFill>
              </a:rPr>
              <a:t>Mare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		       	Szabolcs – Szatmár - Bereg</a:t>
            </a:r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________________________________________________________________________</a:t>
            </a:r>
            <a:b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			Csengeri Zsolt, </a:t>
            </a:r>
            <a:r>
              <a:rPr lang="hu-HU" sz="2400" b="1" dirty="0" err="1" smtClean="0">
                <a:solidFill>
                  <a:schemeClr val="accent1">
                    <a:lumMod val="50000"/>
                  </a:schemeClr>
                </a:solidFill>
              </a:rPr>
              <a:t>manager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50000"/>
                  </a:schemeClr>
                </a:solidFill>
              </a:rPr>
              <a:t>proiect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		    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>Tel: 0722-915529, 		E-mail: </a:t>
            </a:r>
            <a:r>
              <a:rPr lang="hu-HU" sz="2400" dirty="0" err="1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zsolt.csengeri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@</a:t>
            </a:r>
            <a:r>
              <a:rPr lang="hu-HU" sz="2400" dirty="0" err="1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ages.ro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>		  </a:t>
            </a:r>
            <a:r>
              <a:rPr lang="hu-HU" sz="24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www.ages.ro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>,         </a:t>
            </a:r>
            <a:r>
              <a:rPr lang="en-GB" sz="2400" dirty="0" smtClean="0">
                <a:hlinkClick r:id="rId4"/>
              </a:rPr>
              <a:t>https</a:t>
            </a:r>
            <a:r>
              <a:rPr lang="en-GB" sz="2400" dirty="0">
                <a:hlinkClick r:id="rId4"/>
              </a:rPr>
              <a:t>://www.facebook.com/heysatumare/</a:t>
            </a:r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en-GB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8" y="118532"/>
            <a:ext cx="4903259" cy="4903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-13846"/>
            <a:ext cx="5035638" cy="503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638</Words>
  <Application>Microsoft Office PowerPoint</Application>
  <PresentationFormat>Widescreen</PresentationFormat>
  <Paragraphs>428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 Light</vt:lpstr>
      <vt:lpstr>Times New Roman</vt:lpstr>
      <vt:lpstr>Office Theme</vt:lpstr>
      <vt:lpstr>       Satu Mare           Szabolcs – Szatmár - Bereg ________________________________________________________________________      28 Noiembrie,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Satu Mare           Szabolcs – Szatmár - Bereg ________________________________________________________________________      Csengeri Zsolt, manager proiect        Tel: 0722-915529,   E-mail: zsolt.csengeri@ages.ro     www.ages.ro,         https://www.facebook.com/heysatumare/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csengeri zsolt</dc:creator>
  <cp:lastModifiedBy>csengeri zsolt</cp:lastModifiedBy>
  <cp:revision>40</cp:revision>
  <cp:lastPrinted>2019-11-28T10:00:46Z</cp:lastPrinted>
  <dcterms:created xsi:type="dcterms:W3CDTF">2019-04-15T08:44:07Z</dcterms:created>
  <dcterms:modified xsi:type="dcterms:W3CDTF">2019-11-28T10:44:52Z</dcterms:modified>
</cp:coreProperties>
</file>